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B8B1-9054-437C-86FF-55F0646289BA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DF3BA-D93C-4202-9660-0CDFBFCA9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50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F3BA-D93C-4202-9660-0CDFBFCA9870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F3BA-D93C-4202-9660-0CDFBFCA9870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F3BA-D93C-4202-9660-0CDFBFCA9870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F3BA-D93C-4202-9660-0CDFBFCA9870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F3BA-D93C-4202-9660-0CDFBFCA9870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F3BA-D93C-4202-9660-0CDFBFCA9870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F3BA-D93C-4202-9660-0CDFBFCA9870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F3BA-D93C-4202-9660-0CDFBFCA9870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F3BA-D93C-4202-9660-0CDFBFCA9870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F3BA-D93C-4202-9660-0CDFBFCA9870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9F115C-497A-4079-8048-06166BC31948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BA5771-F22B-433C-8969-D00DD5895892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effectLst/>
                <a:latin typeface="Arial"/>
                <a:ea typeface="Calibri"/>
              </a:rPr>
              <a:t>Inclusion and Special Educational </a:t>
            </a:r>
            <a:r>
              <a:rPr lang="en-GB" sz="5400" dirty="0" smtClean="0">
                <a:effectLst/>
                <a:latin typeface="Arial"/>
                <a:ea typeface="Calibri"/>
              </a:rPr>
              <a:t>Needs</a:t>
            </a:r>
            <a:endParaRPr lang="bg-BG" sz="5400" dirty="0"/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8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Bath</a:t>
            </a:r>
          </a:p>
          <a:p>
            <a:pPr algn="ctr"/>
            <a:r>
              <a:rPr lang="en-US" sz="28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3.03.2019 </a:t>
            </a:r>
            <a:r>
              <a:rPr lang="en-US" sz="2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– 09.03.2019</a:t>
            </a:r>
          </a:p>
          <a:p>
            <a:pPr algn="ctr"/>
            <a:endParaRPr lang="bg-BG" dirty="0"/>
          </a:p>
        </p:txBody>
      </p:sp>
      <p:pic>
        <p:nvPicPr>
          <p:cNvPr id="6" name="Picture 2" descr="http://eacea.ec.europa.eu/img/visuals/erasmus/jpeg/LogosBeneficairesErasmus+LEFT_B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1252"/>
            <a:ext cx="2664296" cy="599440"/>
          </a:xfrm>
          <a:prstGeom prst="rect">
            <a:avLst/>
          </a:prstGeom>
          <a:noFill/>
          <a:extLst/>
        </p:spPr>
      </p:pic>
      <p:pic>
        <p:nvPicPr>
          <p:cNvPr id="8" name="Картина 7" descr="C:\Users\SOU-Tedi\Desktop\Logo_SU_bozhurisht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1252"/>
            <a:ext cx="130429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hrdc.bg/wp-content/uploads/2017/12/logo-hrdc-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252"/>
            <a:ext cx="1679424" cy="6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8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sensorical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/</a:t>
            </a:r>
            <a:r>
              <a:rPr lang="de-DE" dirty="0" err="1" smtClean="0"/>
              <a:t>support</a:t>
            </a:r>
            <a:endParaRPr lang="de-DE" dirty="0" smtClean="0"/>
          </a:p>
          <a:p>
            <a:r>
              <a:rPr lang="de-DE" dirty="0" smtClean="0"/>
              <a:t>Fine </a:t>
            </a:r>
            <a:r>
              <a:rPr lang="de-DE" dirty="0" err="1" smtClean="0"/>
              <a:t>motoric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 smtClean="0"/>
          </a:p>
          <a:p>
            <a:r>
              <a:rPr lang="de-DE" dirty="0" smtClean="0"/>
              <a:t>Working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on different </a:t>
            </a:r>
            <a:r>
              <a:rPr lang="de-DE" dirty="0" err="1" smtClean="0"/>
              <a:t>levels</a:t>
            </a:r>
            <a:endParaRPr lang="de-DE" dirty="0" smtClean="0"/>
          </a:p>
          <a:p>
            <a:r>
              <a:rPr lang="de-DE" dirty="0" smtClean="0"/>
              <a:t>Providing </a:t>
            </a:r>
            <a:r>
              <a:rPr lang="de-DE" dirty="0" err="1" smtClean="0"/>
              <a:t>differentiated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pupil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SEN </a:t>
            </a:r>
            <a:r>
              <a:rPr lang="de-DE" dirty="0" err="1" smtClean="0"/>
              <a:t>activities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Observing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pupils</a:t>
            </a:r>
            <a:r>
              <a:rPr lang="de-DE" dirty="0" smtClean="0"/>
              <a:t>‘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responses</a:t>
            </a:r>
            <a:endParaRPr lang="de-DE" dirty="0" smtClean="0"/>
          </a:p>
          <a:p>
            <a:r>
              <a:rPr lang="de-DE" dirty="0" smtClean="0"/>
              <a:t>Feedback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pupils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showing</a:t>
            </a:r>
            <a:r>
              <a:rPr lang="de-DE" dirty="0" smtClean="0"/>
              <a:t> </a:t>
            </a:r>
            <a:r>
              <a:rPr lang="de-DE" dirty="0" err="1" smtClean="0"/>
              <a:t>smileys</a:t>
            </a:r>
            <a:r>
              <a:rPr lang="de-DE" dirty="0" smtClean="0"/>
              <a:t>/</a:t>
            </a:r>
            <a:r>
              <a:rPr lang="de-DE" dirty="0" err="1" smtClean="0"/>
              <a:t>thumbs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lesson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02433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effectLst/>
                <a:latin typeface="Constantia"/>
              </a:rPr>
              <a:t>Erasmus</a:t>
            </a:r>
            <a:r>
              <a:rPr lang="en-US" sz="2400" dirty="0">
                <a:solidFill>
                  <a:prstClr val="black"/>
                </a:solidFill>
                <a:effectLst/>
                <a:latin typeface="Constantia"/>
              </a:rPr>
              <a:t>+</a:t>
            </a:r>
            <a:r>
              <a:rPr lang="bg-BG" sz="2400" dirty="0">
                <a:solidFill>
                  <a:prstClr val="black"/>
                </a:solidFill>
                <a:effectLst/>
                <a:latin typeface="Constantia"/>
              </a:rPr>
              <a:t>, </a:t>
            </a:r>
            <a:r>
              <a:rPr lang="en-US" sz="2400" dirty="0">
                <a:solidFill>
                  <a:prstClr val="black"/>
                </a:solidFill>
                <a:effectLst/>
                <a:latin typeface="Constantia"/>
              </a:rPr>
              <a:t>Key Action 1</a:t>
            </a:r>
            <a:r>
              <a:rPr lang="bg-BG" sz="2400" dirty="0">
                <a:solidFill>
                  <a:prstClr val="black"/>
                </a:solidFill>
                <a:effectLst/>
                <a:latin typeface="Constantia"/>
              </a:rPr>
              <a:t> </a:t>
            </a:r>
            <a:r>
              <a:rPr lang="en-US" sz="2400" dirty="0">
                <a:solidFill>
                  <a:prstClr val="black"/>
                </a:solidFill>
                <a:effectLst/>
                <a:latin typeface="Constantia"/>
              </a:rPr>
              <a:t>Learning Mobility of Individuals</a:t>
            </a:r>
            <a:br>
              <a:rPr lang="en-US" sz="2400" dirty="0">
                <a:solidFill>
                  <a:prstClr val="black"/>
                </a:solidFill>
                <a:effectLst/>
                <a:latin typeface="Constantia"/>
              </a:rPr>
            </a:br>
            <a:r>
              <a:rPr lang="en-US" sz="2400" dirty="0">
                <a:solidFill>
                  <a:prstClr val="black"/>
                </a:solidFill>
                <a:effectLst/>
                <a:latin typeface="Constantia"/>
              </a:rPr>
              <a:t>Teachers Mobility</a:t>
            </a:r>
            <a:r>
              <a:rPr lang="bg-BG" sz="2400" dirty="0">
                <a:solidFill>
                  <a:prstClr val="black"/>
                </a:solidFill>
                <a:effectLst/>
                <a:latin typeface="Constantia"/>
              </a:rPr>
              <a:t>,</a:t>
            </a:r>
            <a:br>
              <a:rPr lang="bg-BG" sz="2400" dirty="0">
                <a:solidFill>
                  <a:prstClr val="black"/>
                </a:solidFill>
                <a:effectLst/>
                <a:latin typeface="Constantia"/>
              </a:rPr>
            </a:br>
            <a:r>
              <a:rPr lang="en-US" sz="2400" dirty="0">
                <a:solidFill>
                  <a:prstClr val="black"/>
                </a:solidFill>
                <a:effectLst/>
                <a:latin typeface="Constantia"/>
              </a:rPr>
              <a:t>School project</a:t>
            </a:r>
            <a:r>
              <a:rPr lang="bg-BG" sz="2400" dirty="0">
                <a:solidFill>
                  <a:prstClr val="black"/>
                </a:solidFill>
                <a:effectLst/>
                <a:latin typeface="Constantia"/>
              </a:rPr>
              <a:t> „</a:t>
            </a:r>
            <a:r>
              <a:rPr lang="en-US" sz="2400" dirty="0">
                <a:solidFill>
                  <a:prstClr val="black"/>
                </a:solidFill>
                <a:effectLst/>
                <a:latin typeface="Constantia"/>
              </a:rPr>
              <a:t>Technologies and English for each student</a:t>
            </a:r>
            <a:r>
              <a:rPr lang="bg-BG" sz="2400" dirty="0">
                <a:solidFill>
                  <a:prstClr val="black"/>
                </a:solidFill>
                <a:effectLst/>
                <a:latin typeface="Constantia"/>
              </a:rPr>
              <a:t>“, </a:t>
            </a:r>
            <a:r>
              <a:rPr lang="en-US" sz="2400" dirty="0">
                <a:solidFill>
                  <a:prstClr val="black"/>
                </a:solidFill>
                <a:effectLst/>
                <a:latin typeface="Constantia"/>
              </a:rPr>
              <a:t/>
            </a:r>
            <a:br>
              <a:rPr lang="en-US" sz="2400" dirty="0">
                <a:solidFill>
                  <a:prstClr val="black"/>
                </a:solidFill>
                <a:effectLst/>
                <a:latin typeface="Constantia"/>
              </a:rPr>
            </a:br>
            <a:r>
              <a:rPr lang="bg-BG" sz="2400" dirty="0">
                <a:solidFill>
                  <a:prstClr val="black"/>
                </a:solidFill>
                <a:effectLst/>
                <a:latin typeface="Constantia"/>
              </a:rPr>
              <a:t>№ 2018-</a:t>
            </a:r>
            <a:r>
              <a:rPr lang="en-US" sz="2400" dirty="0">
                <a:solidFill>
                  <a:prstClr val="black"/>
                </a:solidFill>
                <a:effectLst/>
                <a:latin typeface="Constantia"/>
              </a:rPr>
              <a:t>1-BG01-KA101-047460</a:t>
            </a:r>
            <a:r>
              <a:rPr lang="en-US" sz="2400" dirty="0"/>
              <a:t/>
            </a:r>
            <a:br>
              <a:rPr lang="en-US" sz="2400" dirty="0"/>
            </a:br>
            <a:endParaRPr lang="bg-BG" sz="2400" dirty="0"/>
          </a:p>
        </p:txBody>
      </p:sp>
      <p:sp>
        <p:nvSpPr>
          <p:cNvPr id="10" name="Подзаглавие 9"/>
          <p:cNvSpPr>
            <a:spLocks noGrp="1"/>
          </p:cNvSpPr>
          <p:nvPr>
            <p:ph type="subTitle" idx="1"/>
          </p:nvPr>
        </p:nvSpPr>
        <p:spPr>
          <a:xfrm>
            <a:off x="685800" y="4221088"/>
            <a:ext cx="7772400" cy="1080120"/>
          </a:xfrm>
        </p:spPr>
        <p:txBody>
          <a:bodyPr>
            <a:normAutofit/>
          </a:bodyPr>
          <a:lstStyle/>
          <a:p>
            <a:r>
              <a:rPr lang="en-US" sz="2000" dirty="0"/>
              <a:t>Tatyana </a:t>
            </a:r>
            <a:r>
              <a:rPr lang="en-US" sz="2000" dirty="0" err="1"/>
              <a:t>Dimitrova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Bulgaria</a:t>
            </a:r>
            <a:endParaRPr lang="bg-BG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933056"/>
            <a:ext cx="24511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eacea.ec.europa.eu/img/visuals/erasmus/jpeg/LogosBeneficairesErasmus+LEFT_B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1252"/>
            <a:ext cx="2664296" cy="599440"/>
          </a:xfrm>
          <a:prstGeom prst="rect">
            <a:avLst/>
          </a:prstGeom>
          <a:noFill/>
          <a:extLst/>
        </p:spPr>
      </p:pic>
      <p:pic>
        <p:nvPicPr>
          <p:cNvPr id="7" name="Картина 6" descr="C:\Users\SOU-Tedi\Desktop\Logo_SU_bozhurisht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1252"/>
            <a:ext cx="130429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hrdc.bg/wp-content/uploads/2017/12/logo-hrdc-o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252"/>
            <a:ext cx="1679424" cy="6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4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>
              <a:latin typeface="Century Gothic" pitchFamily="34" charset="0"/>
            </a:endParaRPr>
          </a:p>
          <a:p>
            <a:pPr>
              <a:buNone/>
            </a:pPr>
            <a:endParaRPr lang="de-DE" dirty="0" smtClean="0">
              <a:latin typeface="Century Gothic" pitchFamily="34" charset="0"/>
            </a:endParaRPr>
          </a:p>
          <a:p>
            <a:pPr>
              <a:buNone/>
            </a:pPr>
            <a:r>
              <a:rPr lang="de-DE" b="1" dirty="0" smtClean="0">
                <a:latin typeface="Century Gothic" pitchFamily="34" charset="0"/>
              </a:rPr>
              <a:t>Orientation on </a:t>
            </a:r>
            <a:r>
              <a:rPr lang="de-DE" b="1" dirty="0" err="1" smtClean="0">
                <a:latin typeface="Century Gothic" pitchFamily="34" charset="0"/>
              </a:rPr>
              <a:t>maps</a:t>
            </a:r>
            <a:r>
              <a:rPr lang="de-DE" b="1" dirty="0" smtClean="0">
                <a:latin typeface="Century Gothic" pitchFamily="34" charset="0"/>
              </a:rPr>
              <a:t> (</a:t>
            </a:r>
            <a:r>
              <a:rPr lang="de-DE" b="1" dirty="0" err="1" smtClean="0">
                <a:latin typeface="Century Gothic" pitchFamily="34" charset="0"/>
              </a:rPr>
              <a:t>of</a:t>
            </a:r>
            <a:r>
              <a:rPr lang="de-DE" b="1" dirty="0" smtClean="0">
                <a:latin typeface="Century Gothic" pitchFamily="34" charset="0"/>
              </a:rPr>
              <a:t> England/</a:t>
            </a:r>
            <a:r>
              <a:rPr lang="de-DE" b="1" dirty="0" err="1" smtClean="0">
                <a:latin typeface="Century Gothic" pitchFamily="34" charset="0"/>
              </a:rPr>
              <a:t>Bath</a:t>
            </a:r>
            <a:r>
              <a:rPr lang="de-DE" b="1" dirty="0" smtClean="0">
                <a:latin typeface="Century Gothic" pitchFamily="34" charset="0"/>
              </a:rPr>
              <a:t>)</a:t>
            </a:r>
          </a:p>
          <a:p>
            <a:pPr>
              <a:buNone/>
            </a:pPr>
            <a:endParaRPr lang="de-DE" dirty="0" smtClean="0">
              <a:latin typeface="Century Gothic" pitchFamily="34" charset="0"/>
            </a:endParaRPr>
          </a:p>
          <a:p>
            <a:pPr>
              <a:buNone/>
            </a:pPr>
            <a:r>
              <a:rPr lang="de-DE" dirty="0" smtClean="0">
                <a:latin typeface="Century Gothic" pitchFamily="34" charset="0"/>
              </a:rPr>
              <a:t>Learning </a:t>
            </a:r>
            <a:r>
              <a:rPr lang="de-DE" dirty="0" err="1" smtClean="0">
                <a:latin typeface="Century Gothic" pitchFamily="34" charset="0"/>
              </a:rPr>
              <a:t>historical</a:t>
            </a:r>
            <a:r>
              <a:rPr lang="de-DE" dirty="0" smtClean="0">
                <a:latin typeface="Century Gothic" pitchFamily="34" charset="0"/>
              </a:rPr>
              <a:t> </a:t>
            </a:r>
            <a:r>
              <a:rPr lang="de-DE" dirty="0" err="1" smtClean="0">
                <a:latin typeface="Century Gothic" pitchFamily="34" charset="0"/>
              </a:rPr>
              <a:t>facts</a:t>
            </a:r>
            <a:r>
              <a:rPr lang="de-DE" dirty="0" smtClean="0">
                <a:latin typeface="Century Gothic" pitchFamily="34" charset="0"/>
              </a:rPr>
              <a:t> </a:t>
            </a:r>
            <a:r>
              <a:rPr lang="de-DE" dirty="0" err="1" smtClean="0">
                <a:latin typeface="Century Gothic" pitchFamily="34" charset="0"/>
              </a:rPr>
              <a:t>about</a:t>
            </a:r>
            <a:r>
              <a:rPr lang="de-DE" dirty="0" smtClean="0">
                <a:latin typeface="Century Gothic" pitchFamily="34" charset="0"/>
              </a:rPr>
              <a:t> </a:t>
            </a:r>
            <a:r>
              <a:rPr lang="de-DE" dirty="0" err="1" smtClean="0">
                <a:latin typeface="Century Gothic" pitchFamily="34" charset="0"/>
              </a:rPr>
              <a:t>the</a:t>
            </a:r>
            <a:r>
              <a:rPr lang="de-DE" dirty="0" smtClean="0">
                <a:latin typeface="Century Gothic" pitchFamily="34" charset="0"/>
              </a:rPr>
              <a:t> Circus in </a:t>
            </a:r>
            <a:r>
              <a:rPr lang="de-DE" dirty="0" err="1" smtClean="0">
                <a:latin typeface="Century Gothic" pitchFamily="34" charset="0"/>
              </a:rPr>
              <a:t>Bath</a:t>
            </a:r>
            <a:r>
              <a:rPr lang="de-DE" dirty="0" smtClean="0">
                <a:latin typeface="Century Gothic" pitchFamily="34" charset="0"/>
              </a:rPr>
              <a:t> </a:t>
            </a:r>
            <a:r>
              <a:rPr lang="de-DE" dirty="0" err="1" smtClean="0">
                <a:latin typeface="Century Gothic" pitchFamily="34" charset="0"/>
              </a:rPr>
              <a:t>by</a:t>
            </a:r>
            <a:r>
              <a:rPr lang="de-DE" dirty="0" smtClean="0">
                <a:latin typeface="Century Gothic" pitchFamily="34" charset="0"/>
              </a:rPr>
              <a:t> </a:t>
            </a:r>
            <a:r>
              <a:rPr lang="de-DE" dirty="0" err="1" smtClean="0">
                <a:latin typeface="Century Gothic" pitchFamily="34" charset="0"/>
              </a:rPr>
              <a:t>using</a:t>
            </a:r>
            <a:r>
              <a:rPr lang="de-DE" dirty="0" smtClean="0">
                <a:latin typeface="Century Gothic" pitchFamily="34" charset="0"/>
              </a:rPr>
              <a:t> </a:t>
            </a:r>
            <a:r>
              <a:rPr lang="de-DE" dirty="0" err="1" smtClean="0">
                <a:latin typeface="Century Gothic" pitchFamily="34" charset="0"/>
              </a:rPr>
              <a:t>maths</a:t>
            </a:r>
            <a:r>
              <a:rPr lang="de-DE" dirty="0" smtClean="0">
                <a:latin typeface="Century Gothic" pitchFamily="34" charset="0"/>
              </a:rPr>
              <a:t> </a:t>
            </a:r>
            <a:r>
              <a:rPr lang="de-DE" dirty="0" err="1" smtClean="0">
                <a:latin typeface="Century Gothic" pitchFamily="34" charset="0"/>
              </a:rPr>
              <a:t>skills</a:t>
            </a:r>
            <a:r>
              <a:rPr lang="de-DE" dirty="0" smtClean="0">
                <a:latin typeface="Century Gothic" pitchFamily="34" charset="0"/>
              </a:rPr>
              <a:t> </a:t>
            </a:r>
          </a:p>
          <a:p>
            <a:pPr>
              <a:buNone/>
            </a:pPr>
            <a:endParaRPr lang="de-DE" dirty="0">
              <a:latin typeface="Century Gothic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latin typeface="Century Gothic" pitchFamily="34" charset="0"/>
              </a:rPr>
              <a:t/>
            </a:r>
            <a:br>
              <a:rPr lang="de-DE" dirty="0" smtClean="0">
                <a:latin typeface="Century Gothic" pitchFamily="34" charset="0"/>
              </a:rPr>
            </a:br>
            <a:r>
              <a:rPr lang="de-DE" dirty="0" smtClean="0">
                <a:latin typeface="Century Gothic" pitchFamily="34" charset="0"/>
              </a:rPr>
              <a:t>Learning </a:t>
            </a:r>
            <a:r>
              <a:rPr lang="de-DE" dirty="0" err="1" smtClean="0">
                <a:latin typeface="Century Gothic" pitchFamily="34" charset="0"/>
              </a:rPr>
              <a:t>topic</a:t>
            </a:r>
            <a:endParaRPr lang="de-DE" dirty="0">
              <a:latin typeface="Century Gothic" pitchFamily="34" charset="0"/>
            </a:endParaRPr>
          </a:p>
        </p:txBody>
      </p:sp>
      <p:pic>
        <p:nvPicPr>
          <p:cNvPr id="4" name="Picture 2" descr="http://eacea.ec.europa.eu/img/visuals/erasmus/jpeg/LogosBeneficairesErasmus+LEFT_B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1252"/>
            <a:ext cx="2664296" cy="599440"/>
          </a:xfrm>
          <a:prstGeom prst="rect">
            <a:avLst/>
          </a:prstGeom>
          <a:noFill/>
          <a:extLst/>
        </p:spPr>
      </p:pic>
      <p:pic>
        <p:nvPicPr>
          <p:cNvPr id="5" name="Картина 4" descr="C:\Users\SOU-Tedi\Desktop\Logo_SU_bozhurisht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1252"/>
            <a:ext cx="130429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hrdc.bg/wp-content/uploads/2017/12/logo-hrdc-o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252"/>
            <a:ext cx="1679424" cy="6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e\Desktop\55 The Circus, Bath, Somerset (c) Jason Hawkes.0f03643af114dd91fae10a4d25092d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909" y="2564904"/>
            <a:ext cx="5272570" cy="3506809"/>
          </a:xfrm>
          <a:prstGeom prst="rect">
            <a:avLst/>
          </a:prstGeom>
          <a:noFill/>
        </p:spPr>
      </p:pic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Circus in </a:t>
            </a:r>
            <a:r>
              <a:rPr lang="en-US" dirty="0" smtClean="0"/>
              <a:t>Bath</a:t>
            </a:r>
          </a:p>
          <a:p>
            <a:endParaRPr lang="bg-BG" dirty="0"/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bg-BG" sz="3600" dirty="0"/>
          </a:p>
        </p:txBody>
      </p:sp>
      <p:pic>
        <p:nvPicPr>
          <p:cNvPr id="7" name="Picture 2" descr="http://eacea.ec.europa.eu/img/visuals/erasmus/jpeg/LogosBeneficairesErasmus+LEFT_B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1252"/>
            <a:ext cx="2664296" cy="599440"/>
          </a:xfrm>
          <a:prstGeom prst="rect">
            <a:avLst/>
          </a:prstGeom>
          <a:noFill/>
          <a:extLst/>
        </p:spPr>
      </p:pic>
      <p:pic>
        <p:nvPicPr>
          <p:cNvPr id="8" name="Картина 7" descr="C:\Users\SOU-Tedi\Desktop\Logo_SU_bozhurisht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1252"/>
            <a:ext cx="130429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hrdc.bg/wp-content/uploads/2017/12/logo-hrdc-o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252"/>
            <a:ext cx="1679424" cy="6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Preparing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classroom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authentic</a:t>
            </a:r>
            <a:r>
              <a:rPr lang="de-DE" dirty="0" smtClean="0"/>
              <a:t> English/British material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activate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pupils</a:t>
            </a:r>
            <a:r>
              <a:rPr lang="de-DE" dirty="0" smtClean="0"/>
              <a:t>‘ </a:t>
            </a:r>
            <a:r>
              <a:rPr lang="de-DE" dirty="0" err="1" smtClean="0"/>
              <a:t>fore-knowledge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endParaRPr lang="de-DE" dirty="0"/>
          </a:p>
        </p:txBody>
      </p:sp>
      <p:pic>
        <p:nvPicPr>
          <p:cNvPr id="2050" name="Picture 2" descr="C:\Users\Anne\Desktop\tea-party_aa0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77072"/>
            <a:ext cx="1645920" cy="1095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Anne\Desktop\wall-murals-toy-red-double-decker-bus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93096"/>
            <a:ext cx="2520280" cy="168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Anne\Desktop\s-l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501008"/>
            <a:ext cx="1383839" cy="1971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Encourage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pupils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tell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England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endParaRPr lang="de-DE" dirty="0" smtClean="0"/>
          </a:p>
          <a:p>
            <a:r>
              <a:rPr lang="de-DE" dirty="0" err="1" smtClean="0"/>
              <a:t>Focussing</a:t>
            </a:r>
            <a:r>
              <a:rPr lang="de-DE" dirty="0" smtClean="0"/>
              <a:t> on </a:t>
            </a:r>
            <a:r>
              <a:rPr lang="de-DE" dirty="0" err="1" smtClean="0"/>
              <a:t>Bath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what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origin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name</a:t>
            </a:r>
            <a:r>
              <a:rPr lang="de-DE" dirty="0" smtClean="0">
                <a:sym typeface="Wingdings" pitchFamily="2" charset="2"/>
              </a:rPr>
              <a:t>? (</a:t>
            </a:r>
            <a:r>
              <a:rPr lang="de-DE" dirty="0" err="1" smtClean="0">
                <a:sym typeface="Wingdings" pitchFamily="2" charset="2"/>
              </a:rPr>
              <a:t>drawing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connections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English </a:t>
            </a:r>
            <a:r>
              <a:rPr lang="de-DE" dirty="0" err="1" smtClean="0">
                <a:sym typeface="Wingdings" pitchFamily="2" charset="2"/>
              </a:rPr>
              <a:t>words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i="1" dirty="0" err="1" smtClean="0">
                <a:sym typeface="Wingdings" pitchFamily="2" charset="2"/>
              </a:rPr>
              <a:t>bath</a:t>
            </a:r>
            <a:r>
              <a:rPr lang="de-DE" i="1" dirty="0" smtClean="0">
                <a:sym typeface="Wingdings" pitchFamily="2" charset="2"/>
              </a:rPr>
              <a:t>/</a:t>
            </a:r>
            <a:r>
              <a:rPr lang="de-DE" i="1" dirty="0" err="1" smtClean="0">
                <a:sym typeface="Wingdings" pitchFamily="2" charset="2"/>
              </a:rPr>
              <a:t>bathroom</a:t>
            </a:r>
            <a:r>
              <a:rPr lang="de-DE" i="1" dirty="0" smtClean="0">
                <a:sym typeface="Wingdings" pitchFamily="2" charset="2"/>
              </a:rPr>
              <a:t> (</a:t>
            </a:r>
            <a:r>
              <a:rPr lang="de-DE" dirty="0" err="1" smtClean="0">
                <a:sym typeface="Wingdings" pitchFamily="2" charset="2"/>
              </a:rPr>
              <a:t>or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German </a:t>
            </a:r>
            <a:r>
              <a:rPr lang="de-DE" dirty="0" err="1" smtClean="0">
                <a:sym typeface="Wingdings" pitchFamily="2" charset="2"/>
              </a:rPr>
              <a:t>word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i="1" dirty="0" smtClean="0">
                <a:sym typeface="Wingdings" pitchFamily="2" charset="2"/>
              </a:rPr>
              <a:t>Bad )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3600" dirty="0" smtClean="0"/>
              <a:t>Starter </a:t>
            </a:r>
            <a:r>
              <a:rPr lang="de-DE" sz="3600" dirty="0" err="1" smtClean="0"/>
              <a:t>acitvity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motivate</a:t>
            </a:r>
            <a:r>
              <a:rPr lang="de-DE" sz="3600" dirty="0" smtClean="0"/>
              <a:t> </a:t>
            </a:r>
            <a:r>
              <a:rPr lang="de-DE" sz="3600" dirty="0" err="1" smtClean="0"/>
              <a:t>students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warm - </a:t>
            </a:r>
            <a:r>
              <a:rPr lang="de-DE" sz="3600" dirty="0" err="1" smtClean="0"/>
              <a:t>up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de-DE" dirty="0" err="1" smtClean="0"/>
              <a:t>Finding</a:t>
            </a:r>
            <a:r>
              <a:rPr lang="de-DE" dirty="0" smtClean="0"/>
              <a:t>/</a:t>
            </a:r>
            <a:r>
              <a:rPr lang="de-DE" dirty="0" err="1" smtClean="0"/>
              <a:t>showing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UK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Europe …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England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UK</a:t>
            </a:r>
          </a:p>
          <a:p>
            <a:r>
              <a:rPr lang="de-DE" dirty="0" err="1" smtClean="0"/>
              <a:t>Finding</a:t>
            </a:r>
            <a:r>
              <a:rPr lang="de-DE" dirty="0" smtClean="0"/>
              <a:t>/</a:t>
            </a:r>
            <a:r>
              <a:rPr lang="de-DE" dirty="0" err="1" smtClean="0"/>
              <a:t>showing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sights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Bath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describing</a:t>
            </a:r>
            <a:r>
              <a:rPr lang="de-DE" dirty="0" smtClean="0"/>
              <a:t> </a:t>
            </a:r>
            <a:r>
              <a:rPr lang="de-DE" dirty="0" err="1" smtClean="0"/>
              <a:t>ways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Bath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„</a:t>
            </a:r>
            <a:r>
              <a:rPr lang="de-DE" dirty="0" err="1" smtClean="0"/>
              <a:t>right</a:t>
            </a:r>
            <a:r>
              <a:rPr lang="de-DE" dirty="0" smtClean="0"/>
              <a:t>“, „</a:t>
            </a:r>
            <a:r>
              <a:rPr lang="de-DE" dirty="0" err="1" smtClean="0"/>
              <a:t>left</a:t>
            </a:r>
            <a:r>
              <a:rPr lang="de-DE" dirty="0" smtClean="0"/>
              <a:t>“, …</a:t>
            </a:r>
          </a:p>
          <a:p>
            <a:r>
              <a:rPr lang="de-DE" dirty="0" err="1" smtClean="0"/>
              <a:t>Focussing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Circus </a:t>
            </a:r>
            <a:r>
              <a:rPr lang="de-DE" dirty="0" err="1" smtClean="0"/>
              <a:t>with</a:t>
            </a:r>
            <a:r>
              <a:rPr lang="de-DE" dirty="0" smtClean="0"/>
              <a:t> additional </a:t>
            </a:r>
            <a:r>
              <a:rPr lang="de-DE" dirty="0" err="1" smtClean="0"/>
              <a:t>acitivities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Main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acitivities</a:t>
            </a:r>
            <a:endParaRPr lang="de-DE" dirty="0"/>
          </a:p>
        </p:txBody>
      </p:sp>
      <p:pic>
        <p:nvPicPr>
          <p:cNvPr id="3076" name="Picture 4" descr="C:\Users\Anne\Desktop\united-kingdom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1380153" cy="1656184"/>
          </a:xfrm>
          <a:prstGeom prst="rect">
            <a:avLst/>
          </a:prstGeom>
          <a:noFill/>
        </p:spPr>
      </p:pic>
      <p:pic>
        <p:nvPicPr>
          <p:cNvPr id="3077" name="Picture 5" descr="C:\Users\Anne\Desktop\political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16832"/>
            <a:ext cx="1531437" cy="195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Reading </a:t>
            </a:r>
            <a:r>
              <a:rPr lang="de-DE" dirty="0" err="1" smtClean="0"/>
              <a:t>texts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Circus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marking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important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information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answering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questions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like</a:t>
            </a:r>
            <a:r>
              <a:rPr lang="de-DE" dirty="0" smtClean="0">
                <a:sym typeface="Wingdings" pitchFamily="2" charset="2"/>
              </a:rPr>
              <a:t>:</a:t>
            </a:r>
          </a:p>
          <a:p>
            <a:pPr lvl="1"/>
            <a:r>
              <a:rPr lang="de-DE" dirty="0" err="1" smtClean="0">
                <a:sym typeface="Wingdings" pitchFamily="2" charset="2"/>
              </a:rPr>
              <a:t>How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many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years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take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complete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Circus?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Who was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architect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houses</a:t>
            </a:r>
            <a:r>
              <a:rPr lang="de-DE" dirty="0" smtClean="0">
                <a:sym typeface="Wingdings" pitchFamily="2" charset="2"/>
              </a:rPr>
              <a:t>?</a:t>
            </a:r>
          </a:p>
          <a:p>
            <a:pPr lvl="1"/>
            <a:r>
              <a:rPr lang="de-DE" dirty="0" err="1" smtClean="0">
                <a:sym typeface="Wingdings" pitchFamily="2" charset="2"/>
              </a:rPr>
              <a:t>How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many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acorns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are</a:t>
            </a:r>
            <a:r>
              <a:rPr lang="de-DE" dirty="0" smtClean="0">
                <a:sym typeface="Wingdings" pitchFamily="2" charset="2"/>
              </a:rPr>
              <a:t> on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houses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altogether</a:t>
            </a:r>
            <a:r>
              <a:rPr lang="de-DE" dirty="0" smtClean="0">
                <a:sym typeface="Wingdings" pitchFamily="2" charset="2"/>
              </a:rPr>
              <a:t>?</a:t>
            </a:r>
          </a:p>
          <a:p>
            <a:pPr lvl="1"/>
            <a:r>
              <a:rPr lang="de-DE" dirty="0" err="1" smtClean="0">
                <a:sym typeface="Wingdings" pitchFamily="2" charset="2"/>
              </a:rPr>
              <a:t>Estimate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how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many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windows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are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there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altogether</a:t>
            </a:r>
            <a:r>
              <a:rPr lang="de-DE" dirty="0" smtClean="0">
                <a:sym typeface="Wingdings" pitchFamily="2" charset="2"/>
              </a:rPr>
              <a:t>.</a:t>
            </a:r>
          </a:p>
          <a:p>
            <a:pPr lvl="1"/>
            <a:r>
              <a:rPr lang="de-DE" dirty="0" err="1" smtClean="0">
                <a:sym typeface="Wingdings" pitchFamily="2" charset="2"/>
              </a:rPr>
              <a:t>How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many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trees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can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seen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middle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cirle</a:t>
            </a:r>
            <a:r>
              <a:rPr lang="de-DE" dirty="0" smtClean="0">
                <a:sym typeface="Wingdings" pitchFamily="2" charset="2"/>
              </a:rPr>
              <a:t>? 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… </a:t>
            </a:r>
          </a:p>
          <a:p>
            <a:r>
              <a:rPr lang="de-DE" dirty="0" err="1" smtClean="0">
                <a:sym typeface="Wingdings" pitchFamily="2" charset="2"/>
              </a:rPr>
              <a:t>What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shape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Circus?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err="1" smtClean="0"/>
              <a:t>Differentiated</a:t>
            </a:r>
            <a:r>
              <a:rPr lang="de-DE" sz="3200" dirty="0" smtClean="0"/>
              <a:t> </a:t>
            </a:r>
            <a:r>
              <a:rPr lang="de-DE" sz="3200" dirty="0" err="1" smtClean="0"/>
              <a:t>activities</a:t>
            </a:r>
            <a:r>
              <a:rPr lang="de-DE" sz="3200" dirty="0" smtClean="0"/>
              <a:t> on </a:t>
            </a:r>
            <a:r>
              <a:rPr lang="de-DE" sz="3200" i="1" dirty="0" smtClean="0"/>
              <a:t>The Circus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Every </a:t>
            </a:r>
            <a:r>
              <a:rPr lang="de-DE" dirty="0" err="1" smtClean="0"/>
              <a:t>pupil</a:t>
            </a:r>
            <a:r>
              <a:rPr lang="de-DE" dirty="0" smtClean="0"/>
              <a:t>/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tells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/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smtClean="0"/>
              <a:t>Every </a:t>
            </a:r>
            <a:r>
              <a:rPr lang="de-DE" dirty="0" err="1" smtClean="0"/>
              <a:t>pupil</a:t>
            </a:r>
            <a:r>
              <a:rPr lang="de-DE" dirty="0" smtClean="0"/>
              <a:t> </a:t>
            </a:r>
            <a:r>
              <a:rPr lang="de-DE" dirty="0" err="1" smtClean="0"/>
              <a:t>tells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surprising</a:t>
            </a:r>
            <a:r>
              <a:rPr lang="de-DE" dirty="0" smtClean="0"/>
              <a:t>/</a:t>
            </a:r>
            <a:r>
              <a:rPr lang="de-DE" dirty="0" err="1" smtClean="0"/>
              <a:t>important</a:t>
            </a:r>
            <a:r>
              <a:rPr lang="de-DE" dirty="0" smtClean="0"/>
              <a:t>/… </a:t>
            </a:r>
            <a:r>
              <a:rPr lang="de-DE" dirty="0" err="1" smtClean="0"/>
              <a:t>fact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he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learnt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Closing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Describing</a:t>
            </a:r>
            <a:r>
              <a:rPr lang="de-DE" dirty="0" smtClean="0"/>
              <a:t> a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„</a:t>
            </a:r>
            <a:r>
              <a:rPr lang="de-DE" dirty="0" err="1" smtClean="0"/>
              <a:t>left</a:t>
            </a:r>
            <a:r>
              <a:rPr lang="de-DE" dirty="0" smtClean="0"/>
              <a:t>“, „</a:t>
            </a:r>
            <a:r>
              <a:rPr lang="de-DE" dirty="0" err="1" smtClean="0"/>
              <a:t>right</a:t>
            </a:r>
            <a:r>
              <a:rPr lang="de-DE" dirty="0" smtClean="0"/>
              <a:t>“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endParaRPr lang="de-DE" dirty="0" smtClean="0"/>
          </a:p>
          <a:p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vocabulary</a:t>
            </a:r>
            <a:r>
              <a:rPr lang="de-DE" dirty="0" smtClean="0"/>
              <a:t> (</a:t>
            </a:r>
            <a:r>
              <a:rPr lang="de-DE" dirty="0" err="1" smtClean="0"/>
              <a:t>map</a:t>
            </a:r>
            <a:r>
              <a:rPr lang="de-DE" dirty="0" smtClean="0"/>
              <a:t>, Europe, England, </a:t>
            </a:r>
            <a:r>
              <a:rPr lang="de-DE" dirty="0" err="1" smtClean="0"/>
              <a:t>circle</a:t>
            </a:r>
            <a:r>
              <a:rPr lang="de-DE" dirty="0" smtClean="0"/>
              <a:t>, …)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Language </a:t>
            </a:r>
            <a:r>
              <a:rPr lang="de-DE" dirty="0" err="1" smtClean="0"/>
              <a:t>skills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354</Words>
  <Application>Microsoft Office PowerPoint</Application>
  <PresentationFormat>Презентация на цял екран (4:3)</PresentationFormat>
  <Paragraphs>64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Deimos</vt:lpstr>
      <vt:lpstr>Inclusion and Special Educational Needs</vt:lpstr>
      <vt:lpstr> Learning topic</vt:lpstr>
      <vt:lpstr>Презентация на PowerPoint</vt:lpstr>
      <vt:lpstr>How to introduce the topic</vt:lpstr>
      <vt:lpstr>Starter acitvity to motivate students warm - up</vt:lpstr>
      <vt:lpstr>Main learning acitivities</vt:lpstr>
      <vt:lpstr>Differentiated activities on The Circus</vt:lpstr>
      <vt:lpstr>Closing activities</vt:lpstr>
      <vt:lpstr>Language skills to be developed</vt:lpstr>
      <vt:lpstr>SEN activities</vt:lpstr>
      <vt:lpstr>Evaluation of the lesson</vt:lpstr>
      <vt:lpstr>Erasmus+, Key Action 1 Learning Mobility of Individuals Teachers Mobility, School project „Technologies and English for each student“,  № 2018-1-BG01-KA101-047460 </vt:lpstr>
    </vt:vector>
  </TitlesOfParts>
  <Company>Frost-RL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Anne Sarac</dc:creator>
  <cp:lastModifiedBy>Toshiba</cp:lastModifiedBy>
  <cp:revision>22</cp:revision>
  <dcterms:created xsi:type="dcterms:W3CDTF">2019-03-06T18:52:51Z</dcterms:created>
  <dcterms:modified xsi:type="dcterms:W3CDTF">2019-12-27T08:08:14Z</dcterms:modified>
</cp:coreProperties>
</file>